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65" r:id="rId4"/>
    <p:sldId id="258" r:id="rId5"/>
    <p:sldId id="268" r:id="rId6"/>
    <p:sldId id="283" r:id="rId7"/>
    <p:sldId id="279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85" r:id="rId17"/>
    <p:sldId id="266" r:id="rId18"/>
    <p:sldId id="280" r:id="rId19"/>
    <p:sldId id="267" r:id="rId20"/>
    <p:sldId id="259" r:id="rId21"/>
    <p:sldId id="260" r:id="rId22"/>
    <p:sldId id="261" r:id="rId23"/>
    <p:sldId id="262" r:id="rId24"/>
    <p:sldId id="264" r:id="rId25"/>
    <p:sldId id="263" r:id="rId26"/>
    <p:sldId id="272" r:id="rId27"/>
    <p:sldId id="273" r:id="rId28"/>
    <p:sldId id="257" r:id="rId29"/>
    <p:sldId id="270" r:id="rId30"/>
    <p:sldId id="271" r:id="rId31"/>
    <p:sldId id="275" r:id="rId32"/>
    <p:sldId id="269" r:id="rId33"/>
    <p:sldId id="277" r:id="rId34"/>
  </p:sldIdLst>
  <p:sldSz cx="9144000" cy="6858000" type="screen4x3"/>
  <p:notesSz cx="6789738" cy="9929813"/>
  <p:defaultTextStyle>
    <a:defPPr>
      <a:defRPr lang="fi-FI"/>
    </a:defPPr>
    <a:lvl1pPr algn="ctr" rtl="0" eaLnBrk="0" fontAlgn="base" hangingPunct="0">
      <a:lnSpc>
        <a:spcPts val="4200"/>
      </a:lnSpc>
      <a:spcBef>
        <a:spcPct val="0"/>
      </a:spcBef>
      <a:spcAft>
        <a:spcPct val="0"/>
      </a:spcAft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1pPr>
    <a:lvl2pPr marL="457200" algn="ctr" rtl="0" eaLnBrk="0" fontAlgn="base" hangingPunct="0">
      <a:lnSpc>
        <a:spcPts val="4200"/>
      </a:lnSpc>
      <a:spcBef>
        <a:spcPct val="0"/>
      </a:spcBef>
      <a:spcAft>
        <a:spcPct val="0"/>
      </a:spcAft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2pPr>
    <a:lvl3pPr marL="914400" algn="ctr" rtl="0" eaLnBrk="0" fontAlgn="base" hangingPunct="0">
      <a:lnSpc>
        <a:spcPts val="4200"/>
      </a:lnSpc>
      <a:spcBef>
        <a:spcPct val="0"/>
      </a:spcBef>
      <a:spcAft>
        <a:spcPct val="0"/>
      </a:spcAft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3pPr>
    <a:lvl4pPr marL="1371600" algn="ctr" rtl="0" eaLnBrk="0" fontAlgn="base" hangingPunct="0">
      <a:lnSpc>
        <a:spcPts val="4200"/>
      </a:lnSpc>
      <a:spcBef>
        <a:spcPct val="0"/>
      </a:spcBef>
      <a:spcAft>
        <a:spcPct val="0"/>
      </a:spcAft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4pPr>
    <a:lvl5pPr marL="1828800" algn="ctr" rtl="0" eaLnBrk="0" fontAlgn="base" hangingPunct="0">
      <a:lnSpc>
        <a:spcPts val="4200"/>
      </a:lnSpc>
      <a:spcBef>
        <a:spcPct val="0"/>
      </a:spcBef>
      <a:spcAft>
        <a:spcPct val="0"/>
      </a:spcAft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rgbClr val="404040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tt-dc-01\yhteinen\Projektit%20KT\121%20B%20PS_EURO_2020\Kuvioita\Vaihtoehdoiset%20valuutta-alu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suomi!$J$19</c:f>
              <c:strCache>
                <c:ptCount val="1"/>
                <c:pt idx="0">
                  <c:v>Vientiosuus</c:v>
                </c:pt>
              </c:strCache>
            </c:strRef>
          </c:tx>
          <c:invertIfNegative val="0"/>
          <c:cat>
            <c:strRef>
              <c:f>suomi!$I$20:$I$30</c:f>
              <c:strCache>
                <c:ptCount val="11"/>
                <c:pt idx="0">
                  <c:v>Euroalue</c:v>
                </c:pt>
                <c:pt idx="1">
                  <c:v>Pohjola</c:v>
                </c:pt>
                <c:pt idx="2">
                  <c:v>Ruotsi</c:v>
                </c:pt>
                <c:pt idx="3">
                  <c:v>Saksa</c:v>
                </c:pt>
                <c:pt idx="4">
                  <c:v>Venäjä</c:v>
                </c:pt>
                <c:pt idx="5">
                  <c:v>Alankomaat</c:v>
                </c:pt>
                <c:pt idx="6">
                  <c:v>Yhdysvallat</c:v>
                </c:pt>
                <c:pt idx="7">
                  <c:v>Britannia</c:v>
                </c:pt>
                <c:pt idx="8">
                  <c:v>Kiina</c:v>
                </c:pt>
                <c:pt idx="9">
                  <c:v>Norja</c:v>
                </c:pt>
                <c:pt idx="10">
                  <c:v>Tanska</c:v>
                </c:pt>
              </c:strCache>
            </c:strRef>
          </c:cat>
          <c:val>
            <c:numRef>
              <c:f>suomi!$J$20:$J$30</c:f>
              <c:numCache>
                <c:formatCode>General</c:formatCode>
                <c:ptCount val="11"/>
                <c:pt idx="0">
                  <c:v>30.8</c:v>
                </c:pt>
                <c:pt idx="1">
                  <c:v>16.8</c:v>
                </c:pt>
                <c:pt idx="2">
                  <c:v>11.9</c:v>
                </c:pt>
                <c:pt idx="3">
                  <c:v>9.9</c:v>
                </c:pt>
                <c:pt idx="4">
                  <c:v>9.4</c:v>
                </c:pt>
                <c:pt idx="5">
                  <c:v>6.8</c:v>
                </c:pt>
                <c:pt idx="6">
                  <c:v>5.0999999999999996</c:v>
                </c:pt>
                <c:pt idx="7">
                  <c:v>5.0999999999999996</c:v>
                </c:pt>
                <c:pt idx="8">
                  <c:v>4.7</c:v>
                </c:pt>
                <c:pt idx="9">
                  <c:v>2.8</c:v>
                </c:pt>
                <c:pt idx="1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64384"/>
        <c:axId val="132065920"/>
      </c:barChart>
      <c:catAx>
        <c:axId val="1320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065920"/>
        <c:crosses val="autoZero"/>
        <c:auto val="1"/>
        <c:lblAlgn val="ctr"/>
        <c:lblOffset val="100"/>
        <c:noMultiLvlLbl val="0"/>
      </c:catAx>
      <c:valAx>
        <c:axId val="13206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64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60082827357644E-2"/>
          <c:y val="4.2064741907261595E-2"/>
          <c:w val="0.91100146252825343"/>
          <c:h val="0.7211040371850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'suomi ja ruotsi, bkt-muutokset'!$D$40</c:f>
              <c:strCache>
                <c:ptCount val="1"/>
                <c:pt idx="0">
                  <c:v>Suomi, nimellinen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'suomi ja ruotsi, bkt-muutokset'!$E$39:$K$39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2012e,
PTT</c:v>
                </c:pt>
                <c:pt idx="5">
                  <c:v>2013e,
PTT</c:v>
                </c:pt>
                <c:pt idx="6">
                  <c:v>Finanssikriisin
 jälkeen yhteensä</c:v>
                </c:pt>
              </c:strCache>
            </c:strRef>
          </c:cat>
          <c:val>
            <c:numRef>
              <c:f>'suomi ja ruotsi, bkt-muutokset'!$E$40:$H$40</c:f>
              <c:numCache>
                <c:formatCode>0.0\ %</c:formatCode>
                <c:ptCount val="4"/>
                <c:pt idx="0">
                  <c:v>3.2488137728500011E-2</c:v>
                </c:pt>
                <c:pt idx="1">
                  <c:v>-7.1478759129943392E-2</c:v>
                </c:pt>
                <c:pt idx="2">
                  <c:v>3.7793525841709696E-2</c:v>
                </c:pt>
                <c:pt idx="3">
                  <c:v>5.8954826280512629E-2</c:v>
                </c:pt>
              </c:numCache>
            </c:numRef>
          </c:val>
        </c:ser>
        <c:ser>
          <c:idx val="1"/>
          <c:order val="1"/>
          <c:tx>
            <c:strRef>
              <c:f>'suomi ja ruotsi, bkt-muutokset'!$D$41</c:f>
              <c:strCache>
                <c:ptCount val="1"/>
                <c:pt idx="0">
                  <c:v>Suomi, reaalinen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'suomi ja ruotsi, bkt-muutokset'!$E$39:$K$39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2012e,
PTT</c:v>
                </c:pt>
                <c:pt idx="5">
                  <c:v>2013e,
PTT</c:v>
                </c:pt>
                <c:pt idx="6">
                  <c:v>Finanssikriisin
 jälkeen yhteensä</c:v>
                </c:pt>
              </c:strCache>
            </c:strRef>
          </c:cat>
          <c:val>
            <c:numRef>
              <c:f>'suomi ja ruotsi, bkt-muutokset'!$E$41:$K$41</c:f>
              <c:numCache>
                <c:formatCode>0.0\ %</c:formatCode>
                <c:ptCount val="7"/>
                <c:pt idx="0">
                  <c:v>2.9357044482567485E-3</c:v>
                </c:pt>
                <c:pt idx="1">
                  <c:v>-8.5386125733283524E-2</c:v>
                </c:pt>
                <c:pt idx="2">
                  <c:v>3.3241799851175813E-2</c:v>
                </c:pt>
                <c:pt idx="3">
                  <c:v>2.741149102960394E-2</c:v>
                </c:pt>
                <c:pt idx="4">
                  <c:v>-4.0000000000000001E-3</c:v>
                </c:pt>
                <c:pt idx="5">
                  <c:v>8.0000000000000002E-3</c:v>
                </c:pt>
                <c:pt idx="6">
                  <c:v>-1.7797130404247023E-2</c:v>
                </c:pt>
              </c:numCache>
            </c:numRef>
          </c:val>
        </c:ser>
        <c:ser>
          <c:idx val="2"/>
          <c:order val="2"/>
          <c:tx>
            <c:strRef>
              <c:f>'suomi ja ruotsi, bkt-muutokset'!$D$47</c:f>
              <c:strCache>
                <c:ptCount val="1"/>
                <c:pt idx="0">
                  <c:v>Ruotsi, nimellinen euroissa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'suomi ja ruotsi, bkt-muutokset'!$E$39:$K$39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2012e,
PTT</c:v>
                </c:pt>
                <c:pt idx="5">
                  <c:v>2013e,
PTT</c:v>
                </c:pt>
                <c:pt idx="6">
                  <c:v>Finanssikriisin
 jälkeen yhteensä</c:v>
                </c:pt>
              </c:strCache>
            </c:strRef>
          </c:cat>
          <c:val>
            <c:numRef>
              <c:f>'suomi ja ruotsi, bkt-muutokset'!$E$47:$J$47</c:f>
              <c:numCache>
                <c:formatCode>0.0\ %</c:formatCode>
                <c:ptCount val="6"/>
                <c:pt idx="0">
                  <c:v>-7.812500000000111E-3</c:v>
                </c:pt>
                <c:pt idx="1">
                  <c:v>-7.5787401574803015E-2</c:v>
                </c:pt>
                <c:pt idx="2">
                  <c:v>0.1224707135250267</c:v>
                </c:pt>
                <c:pt idx="3">
                  <c:v>6.7362428842504762E-2</c:v>
                </c:pt>
              </c:numCache>
            </c:numRef>
          </c:val>
        </c:ser>
        <c:ser>
          <c:idx val="3"/>
          <c:order val="3"/>
          <c:tx>
            <c:strRef>
              <c:f>'suomi ja ruotsi, bkt-muutokset'!$D$43</c:f>
              <c:strCache>
                <c:ptCount val="1"/>
                <c:pt idx="0">
                  <c:v>Ruotsi, reaalinen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'suomi ja ruotsi, bkt-muutokset'!$E$39:$K$39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2012e,
PTT</c:v>
                </c:pt>
                <c:pt idx="5">
                  <c:v>2013e,
PTT</c:v>
                </c:pt>
                <c:pt idx="6">
                  <c:v>Finanssikriisin
 jälkeen yhteensä</c:v>
                </c:pt>
              </c:strCache>
            </c:strRef>
          </c:cat>
          <c:val>
            <c:numRef>
              <c:f>'suomi ja ruotsi, bkt-muutokset'!$E$43:$K$43</c:f>
              <c:numCache>
                <c:formatCode>0.0\ %</c:formatCode>
                <c:ptCount val="7"/>
                <c:pt idx="0">
                  <c:v>-6.1343782992846485E-3</c:v>
                </c:pt>
                <c:pt idx="1">
                  <c:v>-5.0277444511097724E-2</c:v>
                </c:pt>
                <c:pt idx="2">
                  <c:v>6.5568619446014331E-2</c:v>
                </c:pt>
                <c:pt idx="3">
                  <c:v>3.8844809316609608E-2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7.8001605952241565E-2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305024"/>
        <c:axId val="40306560"/>
      </c:barChart>
      <c:catAx>
        <c:axId val="403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/>
            </a:pPr>
            <a:endParaRPr lang="fi-FI"/>
          </a:p>
        </c:txPr>
        <c:crossAx val="40306560"/>
        <c:crosses val="autoZero"/>
        <c:auto val="1"/>
        <c:lblAlgn val="ctr"/>
        <c:lblOffset val="100"/>
        <c:noMultiLvlLbl val="0"/>
      </c:catAx>
      <c:valAx>
        <c:axId val="40306560"/>
        <c:scaling>
          <c:orientation val="minMax"/>
          <c:max val="0.14000000000000001"/>
          <c:min val="-0.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0305024"/>
        <c:crosses val="autoZero"/>
        <c:crossBetween val="between"/>
        <c:majorUnit val="2.0000000000000004E-2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8929801649189975E-2"/>
          <c:y val="0.91040929463560583"/>
          <c:w val="0.90428747131246279"/>
          <c:h val="7.040610309536334E-2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38974779115753E-2"/>
          <c:y val="7.464992796050908E-2"/>
          <c:w val="0.90912139855445318"/>
          <c:h val="0.807936168857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Taul1!$A$32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Taul1!$B$31:$J$31</c:f>
              <c:strCache>
                <c:ptCount val="9"/>
                <c:pt idx="0">
                  <c:v>Suomi</c:v>
                </c:pt>
                <c:pt idx="1">
                  <c:v>Irlanti</c:v>
                </c:pt>
                <c:pt idx="2">
                  <c:v>Viro</c:v>
                </c:pt>
                <c:pt idx="3">
                  <c:v>Saksa</c:v>
                </c:pt>
                <c:pt idx="4">
                  <c:v>Alankomaat</c:v>
                </c:pt>
                <c:pt idx="5">
                  <c:v>Ranska</c:v>
                </c:pt>
                <c:pt idx="6">
                  <c:v>Belgia</c:v>
                </c:pt>
                <c:pt idx="7">
                  <c:v>Luxemburg</c:v>
                </c:pt>
                <c:pt idx="8">
                  <c:v>Itävalta</c:v>
                </c:pt>
              </c:strCache>
            </c:strRef>
          </c:cat>
          <c:val>
            <c:numRef>
              <c:f>Taul1!$B$32:$J$32</c:f>
              <c:numCache>
                <c:formatCode>0%</c:formatCode>
                <c:ptCount val="9"/>
                <c:pt idx="0">
                  <c:v>0.33015303718736339</c:v>
                </c:pt>
                <c:pt idx="1">
                  <c:v>0.35393418262469195</c:v>
                </c:pt>
                <c:pt idx="2">
                  <c:v>0.36794579375101216</c:v>
                </c:pt>
                <c:pt idx="3">
                  <c:v>0.40770658073941191</c:v>
                </c:pt>
                <c:pt idx="4">
                  <c:v>0.4744663849633397</c:v>
                </c:pt>
                <c:pt idx="5">
                  <c:v>0.49867703462610902</c:v>
                </c:pt>
                <c:pt idx="6">
                  <c:v>0.58236635060846975</c:v>
                </c:pt>
                <c:pt idx="7">
                  <c:v>0.58536141839773748</c:v>
                </c:pt>
                <c:pt idx="8">
                  <c:v>0.5938562490219671</c:v>
                </c:pt>
              </c:numCache>
            </c:numRef>
          </c:val>
        </c:ser>
        <c:ser>
          <c:idx val="1"/>
          <c:order val="1"/>
          <c:tx>
            <c:strRef>
              <c:f>Taul1!$A$33</c:f>
              <c:strCache>
                <c:ptCount val="1"/>
                <c:pt idx="0">
                  <c:v>Pohjoinen valuutta-alue</c:v>
                </c:pt>
              </c:strCache>
            </c:strRef>
          </c:tx>
          <c:invertIfNegative val="0"/>
          <c:cat>
            <c:strRef>
              <c:f>Taul1!$B$31:$J$31</c:f>
              <c:strCache>
                <c:ptCount val="9"/>
                <c:pt idx="0">
                  <c:v>Suomi</c:v>
                </c:pt>
                <c:pt idx="1">
                  <c:v>Irlanti</c:v>
                </c:pt>
                <c:pt idx="2">
                  <c:v>Viro</c:v>
                </c:pt>
                <c:pt idx="3">
                  <c:v>Saksa</c:v>
                </c:pt>
                <c:pt idx="4">
                  <c:v>Alankomaat</c:v>
                </c:pt>
                <c:pt idx="5">
                  <c:v>Ranska</c:v>
                </c:pt>
                <c:pt idx="6">
                  <c:v>Belgia</c:v>
                </c:pt>
                <c:pt idx="7">
                  <c:v>Luxemburg</c:v>
                </c:pt>
                <c:pt idx="8">
                  <c:v>Itävalta</c:v>
                </c:pt>
              </c:strCache>
            </c:strRef>
          </c:cat>
          <c:val>
            <c:numRef>
              <c:f>Taul1!$B$33:$J$33</c:f>
              <c:numCache>
                <c:formatCode>0%</c:formatCode>
                <c:ptCount val="9"/>
                <c:pt idx="0">
                  <c:v>0.27534276686340531</c:v>
                </c:pt>
                <c:pt idx="1">
                  <c:v>0.28311539742806568</c:v>
                </c:pt>
                <c:pt idx="2">
                  <c:v>0.33209390070626577</c:v>
                </c:pt>
                <c:pt idx="3">
                  <c:v>0.29512126600603195</c:v>
                </c:pt>
                <c:pt idx="4">
                  <c:v>0.39948959342907708</c:v>
                </c:pt>
                <c:pt idx="5">
                  <c:v>0.34048310315869185</c:v>
                </c:pt>
                <c:pt idx="6">
                  <c:v>0.50616360000027394</c:v>
                </c:pt>
                <c:pt idx="7">
                  <c:v>0.48459419397352183</c:v>
                </c:pt>
                <c:pt idx="8">
                  <c:v>0.46060093845460937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07680"/>
        <c:axId val="39209216"/>
      </c:barChart>
      <c:catAx>
        <c:axId val="3920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39209216"/>
        <c:crosses val="autoZero"/>
        <c:auto val="1"/>
        <c:lblAlgn val="ctr"/>
        <c:lblOffset val="100"/>
        <c:noMultiLvlLbl val="0"/>
      </c:catAx>
      <c:valAx>
        <c:axId val="39209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9207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PTT\PTT Logot\PTT_Tekst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429125"/>
            <a:ext cx="4919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10014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87738" y="4071938"/>
            <a:ext cx="1995487" cy="365125"/>
          </a:xfrm>
        </p:spPr>
        <p:txBody>
          <a:bodyPr/>
          <a:lstStyle>
            <a:lvl1pPr algn="ctr">
              <a:defRPr/>
            </a:lvl1pPr>
          </a:lstStyle>
          <a:p>
            <a:fld id="{46085946-2B0F-49FA-B8BE-A56C47BFD115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575" y="6356350"/>
            <a:ext cx="2706688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531938" y="3714750"/>
            <a:ext cx="6013450" cy="365125"/>
          </a:xfrm>
        </p:spPr>
        <p:txBody>
          <a:bodyPr/>
          <a:lstStyle>
            <a:lvl1pPr algn="ctr">
              <a:defRPr/>
            </a:lvl1pPr>
          </a:lstStyle>
          <a:p>
            <a:fld id="{E054FB4B-63A0-44AE-B008-5135DBC715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7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CD223-90C9-42D2-9829-CBA08C5AF9A3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7861-FBBC-4365-AF46-F25FE77484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68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52AAD-6C85-40CA-A902-74B5E9C9FA14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075B3-8181-4E9C-8E65-75191F9F85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30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PTT\PTT Logot\PTT_Tekst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429125"/>
            <a:ext cx="4919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10014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87738" y="4071938"/>
            <a:ext cx="1995487" cy="365125"/>
          </a:xfrm>
        </p:spPr>
        <p:txBody>
          <a:bodyPr/>
          <a:lstStyle>
            <a:lvl1pPr algn="ctr">
              <a:defRPr/>
            </a:lvl1pPr>
          </a:lstStyle>
          <a:p>
            <a:fld id="{46085946-2B0F-49FA-B8BE-A56C47BFD115}" type="datetimeFigureOut">
              <a:rPr lang="fi-FI"/>
              <a:pPr/>
              <a:t>27.2.2013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575" y="6356350"/>
            <a:ext cx="2706688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531938" y="3714750"/>
            <a:ext cx="6013450" cy="365125"/>
          </a:xfrm>
        </p:spPr>
        <p:txBody>
          <a:bodyPr/>
          <a:lstStyle>
            <a:lvl1pPr algn="ctr">
              <a:defRPr/>
            </a:lvl1pPr>
          </a:lstStyle>
          <a:p>
            <a:fld id="{E054FB4B-63A0-44AE-B008-5135DBC7150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72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714488"/>
            <a:ext cx="6929438" cy="44116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5CFFD-F5FB-4106-898E-97DF3A600FF5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E984-34C4-4461-90E1-EF5C0720DD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5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E8700-90F6-4F93-BD2C-B76281A360E7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08E8-34FC-4E71-9F8A-776981B3810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9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DCB6B-E9A8-445D-ADA5-EAE1B1266001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E3F8E-E091-4281-8B6E-7E3E1D305B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2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FB274-80AA-4BD8-A1BF-C1E3EAF12E4C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FF5C-5103-44EE-857D-9632F376575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42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8C064-42E5-4686-92D9-4B12F6E327D2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9CA9-961B-4309-93CE-353B141198B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7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F1A63-3D31-4A1C-B136-49F56DAE52B8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54D65-8045-43A0-8E20-DEAD9F74AE4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16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3000-4191-4EE8-9E07-953332E47764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395AD-01EE-4587-AB04-D15F40BCEB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7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F4A87-4E4D-4A1A-8F8B-CC48E29FA49C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3EFEB-9B14-4C74-AFE2-DE10D54B622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7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1331913" y="549275"/>
            <a:ext cx="648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1331913" y="1916113"/>
            <a:ext cx="64801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>
                <a:solidFill>
                  <a:srgbClr val="898989"/>
                </a:solidFill>
              </a:defRPr>
            </a:lvl1pPr>
          </a:lstStyle>
          <a:p>
            <a:fld id="{700E7454-D930-4519-9105-15B6A8BEB5F0}" type="datetimeFigureOut">
              <a:rPr lang="fi-FI" smtClean="0"/>
              <a:pPr/>
              <a:t>27.2.2013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rgbClr val="898989"/>
                </a:solidFill>
              </a:defRPr>
            </a:lvl1pPr>
          </a:lstStyle>
          <a:p>
            <a:fld id="{30E9960A-CDDD-4C33-BCD1-0F0E00A904B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31" name="Picture 9" descr="\\.psf\Home\Desktop\PTT\PTT Logot\PTT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9286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07" r:id="rId12"/>
  </p:sldLayoutIdLst>
  <p:txStyles>
    <p:titleStyle>
      <a:lvl1pPr algn="ctr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Tahoma" pitchFamily="34" charset="0"/>
          <a:ea typeface="+mj-ea"/>
          <a:cs typeface="+mj-cs"/>
        </a:defRPr>
      </a:lvl1pPr>
      <a:lvl2pPr algn="ctr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Tahoma" pitchFamily="34" charset="0"/>
        </a:defRPr>
      </a:lvl2pPr>
      <a:lvl3pPr algn="ctr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Tahoma" pitchFamily="34" charset="0"/>
        </a:defRPr>
      </a:lvl3pPr>
      <a:lvl4pPr algn="ctr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Tahoma" pitchFamily="34" charset="0"/>
        </a:defRPr>
      </a:lvl4pPr>
      <a:lvl5pPr algn="ctr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Tahoma" pitchFamily="34" charset="0"/>
        </a:defRPr>
      </a:lvl5pPr>
      <a:lvl6pPr marL="4572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ahoma" pitchFamily="34" charset="0"/>
        </a:defRPr>
      </a:lvl6pPr>
      <a:lvl7pPr marL="9144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ahoma" pitchFamily="34" charset="0"/>
        </a:defRPr>
      </a:lvl7pPr>
      <a:lvl8pPr marL="13716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ahoma" pitchFamily="34" charset="0"/>
        </a:defRPr>
      </a:lvl8pPr>
      <a:lvl9pPr marL="18288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Tahom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Tahom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Tahom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404040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008112"/>
          </a:xfrm>
        </p:spPr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iten euroalue kehittyy?</a:t>
            </a:r>
            <a:br>
              <a:rPr lang="fi-FI" dirty="0" smtClean="0"/>
            </a:b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259632" y="3140968"/>
            <a:ext cx="6309483" cy="559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Pasi Holm, Janne Huovari ja Markus Lahtinen</a:t>
            </a:r>
            <a:endParaRPr lang="fi-FI" sz="2400" i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971600" y="5874739"/>
            <a:ext cx="71030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Tutkimuksen on rahoittanut  Perussuomalaiset </a:t>
            </a:r>
            <a:r>
              <a:rPr lang="fi-FI" sz="1400" dirty="0" err="1" smtClean="0"/>
              <a:t>rp</a:t>
            </a:r>
            <a:r>
              <a:rPr lang="fi-FI" sz="1400" dirty="0" smtClean="0"/>
              <a:t> Suomen Perusta –ajatuspajan lukuun.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80809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rahaliitto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714488"/>
            <a:ext cx="6929438" cy="4522824"/>
          </a:xfrm>
        </p:spPr>
        <p:txBody>
          <a:bodyPr/>
          <a:lstStyle/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Rahaliiton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ehdottomasti merkittävin etu kiinteisiin valuuttakurssijärjestelmiin on devalvaatiosyklin katkeaminen ja rahapolitiikan uskottavuuden paraneminen niissä maissa, joissa ei ole omasta takaa valmiiksi uskottavaa keskuspankkia. </a:t>
            </a:r>
            <a:endParaRPr lang="fi-FI" kern="1100" dirty="0" smtClean="0">
              <a:ea typeface="Tahoma" pitchFamily="34" charset="0"/>
              <a:cs typeface="Tahoma" pitchFamily="34" charset="0"/>
            </a:endParaRP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Lisäksi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ylikansallisten finanssialan toimijoiden valvonta on tehokkainta tehdä kansallisvaltiota laajemmassa kokonaisuudessa. </a:t>
            </a:r>
            <a:endParaRPr lang="fi-FI" kern="1100" dirty="0" smtClean="0">
              <a:ea typeface="Tahoma" pitchFamily="34" charset="0"/>
              <a:cs typeface="Tahoma" pitchFamily="34" charset="0"/>
            </a:endParaRP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Olettaen euron epäonnistuminen, uuden rahaliiton pitää olla kuitenkin aivan jotain muuta kuin euroalue.</a:t>
            </a:r>
          </a:p>
          <a:p>
            <a:endParaRPr lang="fi-FI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3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Vientimaat (2011)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1143000" y="1714500"/>
          <a:ext cx="6929438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2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Suomi ja Ruotsi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714488"/>
            <a:ext cx="6929438" cy="4954872"/>
          </a:xfrm>
        </p:spPr>
        <p:txBody>
          <a:bodyPr/>
          <a:lstStyle/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Pankkivalvonta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ja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rahoitusmarkkinasääntely yhdessä Ruotsin kanssa.</a:t>
            </a:r>
          </a:p>
          <a:p>
            <a:r>
              <a:rPr lang="fi-FI" dirty="0" smtClean="0">
                <a:ea typeface="Tahoma" pitchFamily="34" charset="0"/>
                <a:cs typeface="Tahoma" pitchFamily="34" charset="0"/>
              </a:rPr>
              <a:t>Suomi </a:t>
            </a:r>
            <a:r>
              <a:rPr lang="fi-FI" dirty="0">
                <a:ea typeface="Tahoma" pitchFamily="34" charset="0"/>
                <a:cs typeface="Tahoma" pitchFamily="34" charset="0"/>
              </a:rPr>
              <a:t>hyötyisi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jo </a:t>
            </a:r>
            <a:r>
              <a:rPr lang="fi-FI" dirty="0">
                <a:ea typeface="Tahoma" pitchFamily="34" charset="0"/>
                <a:cs typeface="Tahoma" pitchFamily="34" charset="0"/>
              </a:rPr>
              <a:t>alun perin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toiminta-kulttuuriltaan </a:t>
            </a:r>
            <a:r>
              <a:rPr lang="fi-FI" dirty="0">
                <a:ea typeface="Tahoma" pitchFamily="34" charset="0"/>
                <a:cs typeface="Tahoma" pitchFamily="34" charset="0"/>
              </a:rPr>
              <a:t>uskottavasta keskuspankista. </a:t>
            </a:r>
            <a:endParaRPr lang="fi-FI" dirty="0" smtClean="0">
              <a:ea typeface="Tahoma" pitchFamily="34" charset="0"/>
              <a:cs typeface="Tahoma" pitchFamily="34" charset="0"/>
            </a:endParaRPr>
          </a:p>
          <a:p>
            <a:r>
              <a:rPr lang="fi-FI" dirty="0" smtClean="0">
                <a:ea typeface="Tahoma" pitchFamily="34" charset="0"/>
                <a:cs typeface="Tahoma" pitchFamily="34" charset="0"/>
              </a:rPr>
              <a:t>Finanssipolitiikkaa </a:t>
            </a:r>
            <a:r>
              <a:rPr lang="fi-FI" dirty="0">
                <a:ea typeface="Tahoma" pitchFamily="34" charset="0"/>
                <a:cs typeface="Tahoma" pitchFamily="34" charset="0"/>
              </a:rPr>
              <a:t>leimaa kummassakin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maassa </a:t>
            </a:r>
            <a:r>
              <a:rPr lang="fi-FI" dirty="0">
                <a:ea typeface="Tahoma" pitchFamily="34" charset="0"/>
                <a:cs typeface="Tahoma" pitchFamily="34" charset="0"/>
              </a:rPr>
              <a:t>fiskaalinen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konservatismi.</a:t>
            </a:r>
          </a:p>
          <a:p>
            <a:r>
              <a:rPr lang="fi-FI" dirty="0" smtClean="0">
                <a:ea typeface="Tahoma" pitchFamily="34" charset="0"/>
                <a:cs typeface="Tahoma" pitchFamily="34" charset="0"/>
              </a:rPr>
              <a:t>Rahaliiton haasteet silti kohdattava.</a:t>
            </a:r>
          </a:p>
          <a:p>
            <a:r>
              <a:rPr lang="fi-FI" dirty="0" smtClean="0">
                <a:ea typeface="Tahoma" pitchFamily="34" charset="0"/>
                <a:cs typeface="Tahoma" pitchFamily="34" charset="0"/>
              </a:rPr>
              <a:t>Pieni rahaliitto antaisi huonon suojan myrskyiltä.</a:t>
            </a:r>
            <a:endParaRPr lang="fi-FI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2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Kiinteä valuutta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714488"/>
            <a:ext cx="6929438" cy="4810856"/>
          </a:xfrm>
        </p:spPr>
        <p:txBody>
          <a:bodyPr/>
          <a:lstStyle/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Rahapolitiikan uskottavuus ja valuuttakurssin vakaus.</a:t>
            </a: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Kiinteiden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valuuttakurssien järjestelmässä kytkös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esim. Saksan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markkaan olisi Suomelle hyvin vaikea, koska sitoutuminen olisi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yksipuolista. </a:t>
            </a: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Finanssialan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säätely ja valvonta olisi lisäksi pääosin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kansallista. </a:t>
            </a: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Suurin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haitta olisi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devalvaatiosyklin riski,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koska kiinteän valuuttakurssijärjestelmän uskottavuutta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vaikea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rakentaa vahvaksi ilman talouden suurta 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joustavuutta.</a:t>
            </a:r>
            <a:endParaRPr lang="fi-FI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1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Kelluva valuutta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Uskottavasti </a:t>
            </a:r>
            <a:r>
              <a:rPr lang="fi-FI" dirty="0"/>
              <a:t>riippumattoman keskuspankin tapauksessa finanssipolitiikan ja rahapolitiikan </a:t>
            </a:r>
            <a:r>
              <a:rPr lang="fi-FI" dirty="0" smtClean="0"/>
              <a:t>hyödyllinen koordinaatio. </a:t>
            </a:r>
          </a:p>
          <a:p>
            <a:r>
              <a:rPr lang="fi-FI" dirty="0" smtClean="0"/>
              <a:t>Rahaliittoon </a:t>
            </a:r>
            <a:r>
              <a:rPr lang="fi-FI" dirty="0"/>
              <a:t>liittyvien tulonsiirtojen aiheuttamien kustannusten poistuminen. </a:t>
            </a:r>
          </a:p>
          <a:p>
            <a:r>
              <a:rPr lang="fi-FI" dirty="0"/>
              <a:t>Kelluvassa valuuttakurssijärjestelmässä rahapolitiikkaa ei myöskään tarvitsisi kiristää puhtaasti </a:t>
            </a:r>
            <a:r>
              <a:rPr lang="fi-FI" dirty="0" smtClean="0"/>
              <a:t>valuutan arvon </a:t>
            </a:r>
            <a:r>
              <a:rPr lang="fi-FI" dirty="0"/>
              <a:t>puolustamiseksi irrallaan talouden yleisestä kehityksestä. </a:t>
            </a:r>
          </a:p>
        </p:txBody>
      </p:sp>
    </p:spTree>
    <p:extLst>
      <p:ext uri="{BB962C8B-B14F-4D97-AF65-F5344CB8AC3E}">
        <p14:creationId xmlns:p14="http://schemas.microsoft.com/office/powerpoint/2010/main" val="164186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Kelluva valuutta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714488"/>
            <a:ext cx="6929438" cy="5026880"/>
          </a:xfrm>
        </p:spPr>
        <p:txBody>
          <a:bodyPr/>
          <a:lstStyle/>
          <a:p>
            <a:r>
              <a:rPr lang="fi-FI" dirty="0">
                <a:ea typeface="Tahoma" pitchFamily="34" charset="0"/>
                <a:cs typeface="Tahoma" pitchFamily="34" charset="0"/>
              </a:rPr>
              <a:t>Haittana tässä mallissa olisi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valuuttakurssien </a:t>
            </a:r>
            <a:r>
              <a:rPr lang="fi-FI" dirty="0">
                <a:ea typeface="Tahoma" pitchFamily="34" charset="0"/>
                <a:cs typeface="Tahoma" pitchFamily="34" charset="0"/>
              </a:rPr>
              <a:t>määrittyminen lyhyellä aikavälillä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osin irrallaan </a:t>
            </a:r>
            <a:r>
              <a:rPr lang="fi-FI" dirty="0">
                <a:ea typeface="Tahoma" pitchFamily="34" charset="0"/>
                <a:cs typeface="Tahoma" pitchFamily="34" charset="0"/>
              </a:rPr>
              <a:t>talouden perustekijöiden määrittämistä tarpeista.  </a:t>
            </a:r>
            <a:endParaRPr lang="fi-FI" dirty="0" smtClean="0">
              <a:ea typeface="Tahoma" pitchFamily="34" charset="0"/>
              <a:cs typeface="Tahoma" pitchFamily="34" charset="0"/>
            </a:endParaRPr>
          </a:p>
          <a:p>
            <a:r>
              <a:rPr lang="fi-FI" dirty="0" smtClean="0">
                <a:ea typeface="Tahoma" pitchFamily="34" charset="0"/>
                <a:cs typeface="Tahoma" pitchFamily="34" charset="0"/>
              </a:rPr>
              <a:t>Uskottavan keskuspankin tapauksessa valuuttakurssi </a:t>
            </a:r>
            <a:r>
              <a:rPr lang="fi-FI" dirty="0">
                <a:ea typeface="Tahoma" pitchFamily="34" charset="0"/>
                <a:cs typeface="Tahoma" pitchFamily="34" charset="0"/>
              </a:rPr>
              <a:t>ei kuitenkaan muodostuisi </a:t>
            </a:r>
            <a:r>
              <a:rPr lang="fi-FI" dirty="0" smtClean="0">
                <a:ea typeface="Tahoma" pitchFamily="34" charset="0"/>
                <a:cs typeface="Tahoma" pitchFamily="34" charset="0"/>
              </a:rPr>
              <a:t>täysin </a:t>
            </a:r>
            <a:r>
              <a:rPr lang="fi-FI" dirty="0">
                <a:ea typeface="Tahoma" pitchFamily="34" charset="0"/>
                <a:cs typeface="Tahoma" pitchFamily="34" charset="0"/>
              </a:rPr>
              <a:t>satunnaiseksi muuttujaksi. </a:t>
            </a:r>
            <a:endParaRPr lang="fi-FI" dirty="0" smtClean="0">
              <a:ea typeface="Tahoma" pitchFamily="34" charset="0"/>
              <a:cs typeface="Tahoma" pitchFamily="34" charset="0"/>
            </a:endParaRP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Merkittävä </a:t>
            </a:r>
            <a:r>
              <a:rPr lang="fi-FI" kern="1100" dirty="0">
                <a:ea typeface="Tahoma" pitchFamily="34" charset="0"/>
                <a:cs typeface="Tahoma" pitchFamily="34" charset="0"/>
              </a:rPr>
              <a:t>haaste olisi uskottavan keskuspankin luominen Suomeen, jossa ei ole vastaavaa uskottavan keskuspankin traditiota kuin esimerkiksi Ruotsin </a:t>
            </a:r>
            <a:r>
              <a:rPr lang="fi-FI" kern="1100" dirty="0" err="1">
                <a:ea typeface="Tahoma" pitchFamily="34" charset="0"/>
                <a:cs typeface="Tahoma" pitchFamily="34" charset="0"/>
              </a:rPr>
              <a:t>Riksbankenilla</a:t>
            </a:r>
            <a:r>
              <a:rPr lang="fi-FI" kern="11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fi-FI" kern="1100" dirty="0" smtClean="0">
                <a:ea typeface="Tahoma" pitchFamily="34" charset="0"/>
                <a:cs typeface="Tahoma" pitchFamily="34" charset="0"/>
              </a:rPr>
              <a:t>Ei rahaliiton haasteita, mutta hyvin pieni valuutta-alue.  </a:t>
            </a:r>
            <a:endParaRPr lang="fi-FI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913" y="549274"/>
            <a:ext cx="6480175" cy="2735709"/>
          </a:xfrm>
        </p:spPr>
        <p:txBody>
          <a:bodyPr/>
          <a:lstStyle/>
          <a:p>
            <a:r>
              <a:rPr lang="fi-FI" dirty="0" smtClean="0"/>
              <a:t>Kiitos paljon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+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liitemateriaali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80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81107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9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16551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fi-FI" sz="2800" dirty="0"/>
              <a:t>Eurojäsenyyden hyötyjä ja haittoja pienen kansantalouden vahvuuden mukaan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052736"/>
            <a:ext cx="814705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8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18519"/>
            <a:ext cx="7776864" cy="1512168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fi-FI" sz="2800" dirty="0"/>
              <a:t>Maiden ostovoimakorjattu henkeä kohden laskettu bruttokansantuote Saksaan </a:t>
            </a:r>
            <a:r>
              <a:rPr lang="fi-FI" sz="2800" dirty="0" smtClean="0"/>
              <a:t>verrattuna.      </a:t>
            </a:r>
            <a:r>
              <a:rPr lang="fi-FI" sz="1800" dirty="0" smtClean="0"/>
              <a:t>Lähde: IMF</a:t>
            </a:r>
            <a:endParaRPr lang="fi-FI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1"/>
            <a:ext cx="5472608" cy="554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2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80175" cy="648072"/>
          </a:xfrm>
        </p:spPr>
        <p:txBody>
          <a:bodyPr/>
          <a:lstStyle/>
          <a:p>
            <a:r>
              <a:rPr lang="fi-FI" sz="2800" dirty="0" smtClean="0"/>
              <a:t>Euron uhka: elintasoerot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</p:spPr>
        <p:txBody>
          <a:bodyPr/>
          <a:lstStyle/>
          <a:p>
            <a:r>
              <a:rPr lang="fi-FI" sz="1800" b="1" dirty="0" smtClean="0"/>
              <a:t>Vaihtotasekriisi</a:t>
            </a:r>
            <a:r>
              <a:rPr lang="fi-FI" sz="1800" b="1" dirty="0"/>
              <a:t>, pankkikriisi vai julkisen talouden kriisi? Kaikki yhdessä limittäin ja </a:t>
            </a:r>
            <a:r>
              <a:rPr lang="fi-FI" sz="1800" b="1" dirty="0" smtClean="0"/>
              <a:t>lomittain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b="1" dirty="0"/>
              <a:t>Eurokriisin hoito on perustunut euroalueen yhteisvastuuseen ja kriisimaiden sisäiseen </a:t>
            </a:r>
            <a:r>
              <a:rPr lang="fi-FI" sz="1800" b="1" dirty="0" smtClean="0"/>
              <a:t>devalvaatioon</a:t>
            </a:r>
          </a:p>
          <a:p>
            <a:r>
              <a:rPr lang="fi-FI" sz="1800" b="1" dirty="0"/>
              <a:t>Euroalueen yhteisvastuulliset kriisimekanismit jäävät pysyviksi, jäsenmaiden julkisen talouden ohjaus lisääntyy, pankkiunioni etenee ja paine liittovaltiokehitykseen lisääntyy </a:t>
            </a:r>
            <a:endParaRPr lang="fi-FI" sz="1800" b="1" dirty="0" smtClean="0"/>
          </a:p>
          <a:p>
            <a:r>
              <a:rPr lang="fi-FI" sz="1800" b="1" dirty="0" smtClean="0"/>
              <a:t>Euroalueen </a:t>
            </a:r>
            <a:r>
              <a:rPr lang="fi-FI" sz="1800" b="1" dirty="0"/>
              <a:t>valuvikoja jää jäljelle vielä 2020-luvulle</a:t>
            </a:r>
            <a:r>
              <a:rPr lang="fi-FI" sz="1800" b="1" dirty="0" smtClean="0"/>
              <a:t>?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b="1" dirty="0"/>
              <a:t>Euroopan unionin ja euroalueen välinen ja sisäinen </a:t>
            </a:r>
            <a:r>
              <a:rPr lang="fi-FI" sz="1800" b="1" dirty="0" smtClean="0"/>
              <a:t>kehitys uhkaa eriytyä</a:t>
            </a:r>
            <a:endParaRPr lang="fi-FI" sz="1800" b="1" dirty="0" smtClean="0"/>
          </a:p>
          <a:p>
            <a:r>
              <a:rPr lang="fi-FI" sz="1800" b="1" dirty="0" smtClean="0"/>
              <a:t>Elintasoerojen </a:t>
            </a:r>
            <a:r>
              <a:rPr lang="fi-FI" sz="1800" b="1" dirty="0"/>
              <a:t>tasoittuminen vahvistaisi euroaluetta sekä taloudellisesti että </a:t>
            </a:r>
            <a:r>
              <a:rPr lang="fi-FI" sz="1800" b="1" dirty="0" smtClean="0"/>
              <a:t>poliittisesti … </a:t>
            </a:r>
            <a:r>
              <a:rPr lang="fi-FI" sz="1800" b="1" dirty="0"/>
              <a:t>elintasoerojen kasvu lisää uusien ongelmien todennäköisyyttä </a:t>
            </a:r>
            <a:endParaRPr lang="fi-FI" sz="1800" b="1" dirty="0" smtClean="0"/>
          </a:p>
          <a:p>
            <a:r>
              <a:rPr lang="fi-FI" sz="1800" b="1" dirty="0" smtClean="0"/>
              <a:t>Euro </a:t>
            </a:r>
            <a:r>
              <a:rPr lang="fi-FI" sz="1800" b="1" dirty="0"/>
              <a:t>saattaa murentua heikkojen maiden kansalaisten kyllästyessä elintasonsa </a:t>
            </a:r>
            <a:r>
              <a:rPr lang="fi-FI" sz="1800" b="1" dirty="0" smtClean="0"/>
              <a:t>laskuun</a:t>
            </a:r>
          </a:p>
          <a:p>
            <a:endParaRPr lang="fi-FI" sz="1800" b="1" dirty="0" smtClean="0"/>
          </a:p>
          <a:p>
            <a:endParaRPr lang="fi-FI" sz="1800" b="1" dirty="0" smtClean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95618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1" y="188641"/>
            <a:ext cx="7704856" cy="1224136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fi-FI" sz="2400" dirty="0"/>
              <a:t>Julkisen sektorin jäämä, vaihtotase ja henkeä kohden laskettu bruttokansantuote Saksaan verrattuna sekä vuosittain että </a:t>
            </a:r>
            <a:r>
              <a:rPr lang="fi-FI" sz="2400" dirty="0" smtClean="0"/>
              <a:t>kumulatiivisesti. </a:t>
            </a: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688632" cy="54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1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145287" cy="59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192688" cy="59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262554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3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72535" cy="1008112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fi-FI" sz="2800" dirty="0"/>
              <a:t>Tarkasteltavien maiden kilpailukyvyn </a:t>
            </a:r>
            <a:r>
              <a:rPr lang="fi-FI" sz="2800" dirty="0" smtClean="0"/>
              <a:t>kehitys. </a:t>
            </a: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65142"/>
            <a:ext cx="5760640" cy="58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8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80175" cy="1152128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fi-FI" sz="2800" dirty="0"/>
              <a:t>Pääomatase </a:t>
            </a:r>
            <a:r>
              <a:rPr lang="fi-FI" sz="2800" dirty="0" smtClean="0"/>
              <a:t>vertailumaissa.</a:t>
            </a:r>
            <a:br>
              <a:rPr lang="fi-FI" sz="2800" dirty="0" smtClean="0"/>
            </a:b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552728" cy="579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2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332657"/>
            <a:ext cx="8172400" cy="1296144"/>
          </a:xfrm>
        </p:spPr>
        <p:txBody>
          <a:bodyPr/>
          <a:lstStyle/>
          <a:p>
            <a:r>
              <a:rPr lang="fi-FI" sz="2800" dirty="0" smtClean="0"/>
              <a:t>Euroopan unionin nettojäsenmaksu eri vuosina, prosenttia bruttokansantuotteesta. </a:t>
            </a: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4" y="1967000"/>
            <a:ext cx="8303764" cy="36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0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1143000"/>
          </a:xfrm>
        </p:spPr>
        <p:txBody>
          <a:bodyPr/>
          <a:lstStyle/>
          <a:p>
            <a:r>
              <a:rPr lang="fi-FI" sz="2800" dirty="0" smtClean="0"/>
              <a:t>Verotulojen osuus </a:t>
            </a:r>
            <a:r>
              <a:rPr lang="fi-FI" sz="2800" dirty="0"/>
              <a:t>b</a:t>
            </a:r>
            <a:r>
              <a:rPr lang="fi-FI" sz="2800" dirty="0" smtClean="0"/>
              <a:t>ruttokansantuotteesta, bruttoveroaste, %. </a:t>
            </a:r>
            <a:r>
              <a:rPr lang="fi-FI" sz="1800" dirty="0" smtClean="0"/>
              <a:t>Lähde: OECD</a:t>
            </a:r>
            <a:endParaRPr lang="fi-FI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7704856" cy="299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37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56784" cy="1656184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fi-FI" sz="2800" dirty="0"/>
              <a:t>Vertailumaiden 10-vuoden </a:t>
            </a:r>
            <a:r>
              <a:rPr lang="fi-FI" sz="2800" dirty="0" smtClean="0"/>
              <a:t>joukkovelkakirja-lainojen </a:t>
            </a:r>
            <a:r>
              <a:rPr lang="fi-FI" sz="2800" dirty="0"/>
              <a:t>korot vuosina </a:t>
            </a:r>
            <a:r>
              <a:rPr lang="fi-FI" sz="2800" dirty="0" smtClean="0"/>
              <a:t>1993-2011.</a:t>
            </a:r>
            <a:br>
              <a:rPr lang="fi-FI" sz="2800" dirty="0" smtClean="0"/>
            </a:br>
            <a:r>
              <a:rPr lang="fi-FI" sz="1800" dirty="0" smtClean="0"/>
              <a:t>Lähde: Euroopan keskuspankki</a:t>
            </a:r>
            <a:endParaRPr lang="fi-FI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254895" cy="47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3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519" cy="144016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fi-FI" sz="2400" dirty="0"/>
              <a:t>Eurossa arvioidun nimellisen ja reaalisen bruttokansantuotteen muutos vuosina 2008-2011 Suomessa ja Ruotsissa sekä näiden maiden reaalinen BKT ennuste (PTT). </a:t>
            </a:r>
            <a:r>
              <a:rPr lang="fi-FI" sz="2400" dirty="0" smtClean="0"/>
              <a:t>   </a:t>
            </a:r>
            <a:r>
              <a:rPr lang="fi-FI" sz="1800" dirty="0" smtClean="0"/>
              <a:t>Lähde</a:t>
            </a:r>
            <a:r>
              <a:rPr lang="fi-FI" sz="1800" dirty="0"/>
              <a:t>: </a:t>
            </a:r>
            <a:r>
              <a:rPr lang="fi-FI" sz="1800" dirty="0" err="1"/>
              <a:t>Eurostat</a:t>
            </a:r>
            <a:endParaRPr lang="fi-FI" sz="1800" dirty="0"/>
          </a:p>
        </p:txBody>
      </p:sp>
      <p:graphicFrame>
        <p:nvGraphicFramePr>
          <p:cNvPr id="6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57909"/>
              </p:ext>
            </p:extLst>
          </p:nvPr>
        </p:nvGraphicFramePr>
        <p:xfrm>
          <a:off x="1115616" y="1844824"/>
          <a:ext cx="6929438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91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7180346" cy="54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77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60840" cy="1700808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fi-FI" sz="2800" dirty="0"/>
              <a:t>Euron arvo kruunuina sekä Suomen ja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Ruotsin </a:t>
            </a:r>
            <a:r>
              <a:rPr lang="fi-FI" sz="2800" dirty="0"/>
              <a:t>joukkovelkakirjalainojen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korot </a:t>
            </a:r>
            <a:r>
              <a:rPr lang="fi-FI" sz="2800" dirty="0"/>
              <a:t>vuosina </a:t>
            </a:r>
            <a:r>
              <a:rPr lang="fi-FI" sz="2800" dirty="0" smtClean="0"/>
              <a:t>1999-2012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1800" dirty="0"/>
              <a:t>Lähde: Euroopan keskuspankki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73130" cy="487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2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6075" y="404664"/>
            <a:ext cx="6480175" cy="1728192"/>
          </a:xfrm>
        </p:spPr>
        <p:txBody>
          <a:bodyPr/>
          <a:lstStyle/>
          <a:p>
            <a:r>
              <a:rPr lang="fi-FI" sz="2800" dirty="0" smtClean="0"/>
              <a:t>Islannin BKT, työttömyysaste ja inflaatio vuosina 2008-2011. </a:t>
            </a:r>
            <a:br>
              <a:rPr lang="fi-FI" sz="2800" dirty="0" smtClean="0"/>
            </a:b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47" y="2420888"/>
            <a:ext cx="70610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0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913" y="188641"/>
            <a:ext cx="6984503" cy="108012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fi-FI" sz="2400" dirty="0"/>
              <a:t>Osuus maiden tavara- ja palvelukaupasta 2010, euroalue ja hypoteettinen pohjoisten maiden </a:t>
            </a:r>
            <a:r>
              <a:rPr lang="fi-FI" sz="2400" dirty="0" smtClean="0"/>
              <a:t>valuutta-alue</a:t>
            </a:r>
            <a:r>
              <a:rPr lang="fi-FI" sz="2400" dirty="0"/>
              <a:t>.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1800" dirty="0" smtClean="0"/>
              <a:t>Lähde</a:t>
            </a:r>
            <a:r>
              <a:rPr lang="fi-FI" sz="1800" dirty="0"/>
              <a:t>: </a:t>
            </a:r>
            <a:r>
              <a:rPr lang="fi-FI" sz="1800" dirty="0" err="1"/>
              <a:t>Eurostat</a:t>
            </a:r>
            <a:r>
              <a:rPr lang="fi-FI" sz="1800" dirty="0"/>
              <a:t>, PTT:n laskelma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93599"/>
              </p:ext>
            </p:extLst>
          </p:nvPr>
        </p:nvGraphicFramePr>
        <p:xfrm>
          <a:off x="1115616" y="1628800"/>
          <a:ext cx="72454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350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Kasvukorrelaatiot vuosina 1996-2011. </a:t>
            </a:r>
            <a:r>
              <a:rPr lang="fi-FI" sz="1800" dirty="0" smtClean="0"/>
              <a:t>Lähde: </a:t>
            </a:r>
            <a:r>
              <a:rPr lang="fi-FI" sz="1800" dirty="0" err="1" smtClean="0"/>
              <a:t>Eurostat</a:t>
            </a:r>
            <a:endParaRPr lang="fi-FI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3318"/>
            <a:ext cx="7205375" cy="19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4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812360" cy="172819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fi-FI" sz="2400" dirty="0"/>
              <a:t>Euroalueen valtioiden ja Yhdysvaltojen osavaltioiden </a:t>
            </a:r>
            <a:r>
              <a:rPr lang="fi-FI" sz="2400" dirty="0" smtClean="0"/>
              <a:t>henkeä kohti laskettu BKT suhteessa keskiarvoon, </a:t>
            </a:r>
            <a:r>
              <a:rPr lang="fi-FI" sz="2400" dirty="0"/>
              <a:t>%.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000" dirty="0" smtClean="0"/>
              <a:t>Lähde</a:t>
            </a:r>
            <a:r>
              <a:rPr lang="fi-FI" sz="2000" dirty="0"/>
              <a:t>: </a:t>
            </a:r>
            <a:r>
              <a:rPr lang="fi-FI" sz="2000" dirty="0" err="1"/>
              <a:t>Eurostat</a:t>
            </a:r>
            <a:r>
              <a:rPr lang="fi-FI" sz="2000" dirty="0"/>
              <a:t> ja BEA.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307881" cy="4843711"/>
          </a:xfrm>
        </p:spPr>
      </p:pic>
    </p:spTree>
    <p:extLst>
      <p:ext uri="{BB962C8B-B14F-4D97-AF65-F5344CB8AC3E}">
        <p14:creationId xmlns:p14="http://schemas.microsoft.com/office/powerpoint/2010/main" val="16324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158417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i-FI" sz="2800" dirty="0"/>
              <a:t>Bkt /työtunnit vuoden 2011 Yhdysvaltojen dollareissa, logaritminen asteikko.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en-US" sz="2800" dirty="0" smtClean="0"/>
              <a:t>(</a:t>
            </a:r>
            <a:r>
              <a:rPr lang="en-US" sz="2800" dirty="0" err="1"/>
              <a:t>Länsi</a:t>
            </a:r>
            <a:r>
              <a:rPr lang="en-US" sz="2800" dirty="0"/>
              <a:t>- </a:t>
            </a:r>
            <a:r>
              <a:rPr lang="en-US" sz="2800" dirty="0" err="1"/>
              <a:t>Eurooppa</a:t>
            </a:r>
            <a:r>
              <a:rPr lang="en-US" sz="2800" dirty="0"/>
              <a:t> pl. </a:t>
            </a:r>
            <a:r>
              <a:rPr lang="en-US" sz="2800" dirty="0" err="1"/>
              <a:t>Norja</a:t>
            </a:r>
            <a:r>
              <a:rPr lang="en-US" sz="2800" dirty="0"/>
              <a:t> </a:t>
            </a:r>
            <a:r>
              <a:rPr lang="en-US" sz="2800" dirty="0" err="1"/>
              <a:t>ja</a:t>
            </a:r>
            <a:r>
              <a:rPr lang="en-US" sz="2800" dirty="0"/>
              <a:t> Luxemburg).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i-FI" sz="1800" dirty="0" smtClean="0"/>
              <a:t>Lähde</a:t>
            </a:r>
            <a:r>
              <a:rPr lang="fi-FI" sz="1800" dirty="0"/>
              <a:t>: The Conference Board Total </a:t>
            </a:r>
            <a:r>
              <a:rPr lang="fi-FI" sz="1800" dirty="0" err="1"/>
              <a:t>Economy</a:t>
            </a:r>
            <a:r>
              <a:rPr lang="fi-FI" sz="1800" dirty="0"/>
              <a:t> </a:t>
            </a:r>
            <a:r>
              <a:rPr lang="fi-FI" sz="1800" dirty="0" err="1"/>
              <a:t>Database</a:t>
            </a:r>
            <a:r>
              <a:rPr lang="fi-FI" sz="1800" dirty="0"/>
              <a:t>, Skenaario PTT.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623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6480175" cy="1080119"/>
          </a:xfrm>
        </p:spPr>
        <p:txBody>
          <a:bodyPr/>
          <a:lstStyle/>
          <a:p>
            <a:r>
              <a:rPr lang="fi-FI" sz="3200" dirty="0" smtClean="0"/>
              <a:t>Mitä </a:t>
            </a:r>
            <a:r>
              <a:rPr lang="fi-FI" sz="3200" dirty="0"/>
              <a:t>Suomen kannattaisi tavoitella euron sisällä?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5040560"/>
          </a:xfrm>
        </p:spPr>
        <p:txBody>
          <a:bodyPr/>
          <a:lstStyle/>
          <a:p>
            <a:r>
              <a:rPr lang="fi-FI" sz="2200" dirty="0" smtClean="0"/>
              <a:t>Vahvistaa jäsenvaltioiden omaehtoista kestävää taloudenpitoa.</a:t>
            </a:r>
          </a:p>
          <a:p>
            <a:r>
              <a:rPr lang="fi-FI" sz="2200" dirty="0" smtClean="0"/>
              <a:t>Euroalueen valvonnassa, ohjauksessa ja sanktioissa kiinnitettävä julkisen talouden tasapainon ja velkaantumisen lisäksi vaihtotaseen tasapainoon</a:t>
            </a:r>
          </a:p>
          <a:p>
            <a:r>
              <a:rPr lang="fi-FI" sz="2200" dirty="0" smtClean="0"/>
              <a:t>Eurokriisin myötä kasvanut yhteisvastuu ei riitä estämään tulevia kriisejä</a:t>
            </a:r>
          </a:p>
          <a:p>
            <a:r>
              <a:rPr lang="fi-FI" sz="2200" dirty="0" smtClean="0"/>
              <a:t>Rakennerahoja elintasoerojen kaventamiseen kestävällä tavalla; ei tulonsiirtoihin </a:t>
            </a:r>
          </a:p>
          <a:p>
            <a:r>
              <a:rPr lang="fi-FI" sz="2200" dirty="0" smtClean="0"/>
              <a:t>Pankkivalvonta ja säätely kannatettavaa; yhteisvastuulliseen talletussuojaan ja riskirahastoihin suhtauduttava varauksellisesti – Ruotsin mukanaolo </a:t>
            </a:r>
          </a:p>
          <a:p>
            <a:r>
              <a:rPr lang="fi-FI" sz="2200" dirty="0" smtClean="0"/>
              <a:t>Euromaiden joukkovelkakirjojen 1-2 % korkoero toivottavaa; ero riippuvaiseksi julkisen talouden ja vaihtotaseen tasapainosta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5302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8136903" cy="864096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fi-FI" sz="2800" dirty="0"/>
              <a:t>Skenaarioita Euroopan ja euroalueen talouskehityksestä ja siihen vaikuttavista tekijöistä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" y="1066849"/>
            <a:ext cx="9082847" cy="57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9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404665"/>
            <a:ext cx="6480175" cy="1368152"/>
          </a:xfrm>
        </p:spPr>
        <p:txBody>
          <a:bodyPr/>
          <a:lstStyle/>
          <a:p>
            <a:r>
              <a:rPr lang="fi-FI" sz="3200" dirty="0" smtClean="0"/>
              <a:t>Mitkä ovat euron vaihtoehdot?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916832"/>
            <a:ext cx="6929438" cy="4209331"/>
          </a:xfrm>
        </p:spPr>
        <p:txBody>
          <a:bodyPr/>
          <a:lstStyle/>
          <a:p>
            <a:r>
              <a:rPr lang="fi-FI" dirty="0" smtClean="0"/>
              <a:t>Hyppy tuntemattomaan</a:t>
            </a:r>
          </a:p>
          <a:p>
            <a:r>
              <a:rPr lang="fi-FI" dirty="0" smtClean="0"/>
              <a:t>Alppien pohjoispuolinen euroalue</a:t>
            </a:r>
          </a:p>
          <a:p>
            <a:r>
              <a:rPr lang="fi-FI" dirty="0" smtClean="0"/>
              <a:t>Valuuttakytkös Saksaan ja muihin vanhoihin euromaihin</a:t>
            </a:r>
          </a:p>
          <a:p>
            <a:r>
              <a:rPr lang="fi-FI" dirty="0" smtClean="0"/>
              <a:t>Kelluva valuutta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97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vaihtoehdot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Euron hajoaminen tai yksittäisen jäsenmaan erkaantuminen eurosta on hyppy tuntemattomaan</a:t>
            </a:r>
            <a:r>
              <a:rPr lang="fi-FI" dirty="0" smtClean="0"/>
              <a:t>.</a:t>
            </a:r>
          </a:p>
          <a:p>
            <a:r>
              <a:rPr lang="fi-FI" dirty="0" smtClean="0"/>
              <a:t>Nimellinen </a:t>
            </a:r>
            <a:r>
              <a:rPr lang="fi-FI" dirty="0"/>
              <a:t>valuuttakurssin arvo tai sen määräytymismekanismi ei </a:t>
            </a:r>
            <a:r>
              <a:rPr lang="fi-FI" dirty="0" smtClean="0"/>
              <a:t>kuitenkaan määritä kansantalouden </a:t>
            </a:r>
            <a:r>
              <a:rPr lang="fi-FI" dirty="0"/>
              <a:t>pitkän aikavälin kasvua. </a:t>
            </a:r>
            <a:endParaRPr lang="fi-FI" dirty="0" smtClean="0"/>
          </a:p>
          <a:p>
            <a:r>
              <a:rPr lang="fi-FI" dirty="0" smtClean="0"/>
              <a:t>Globalisaation </a:t>
            </a:r>
            <a:r>
              <a:rPr lang="fi-FI" dirty="0"/>
              <a:t>luomat haasteet </a:t>
            </a:r>
            <a:r>
              <a:rPr lang="fi-FI" dirty="0" smtClean="0"/>
              <a:t>kohdattava </a:t>
            </a:r>
            <a:r>
              <a:rPr lang="fi-FI" dirty="0"/>
              <a:t>riippumatta </a:t>
            </a:r>
            <a:r>
              <a:rPr lang="fi-FI" dirty="0" smtClean="0"/>
              <a:t>valuuttakurssijärjestelmästä.</a:t>
            </a:r>
          </a:p>
          <a:p>
            <a:r>
              <a:rPr lang="fi-FI" dirty="0" smtClean="0"/>
              <a:t>Mitä vaihtoehtoja on olemassa, jos euro ei ole enää vaihtoehto?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1213"/>
      </p:ext>
    </p:extLst>
  </p:cSld>
  <p:clrMapOvr>
    <a:masterClrMapping/>
  </p:clrMapOvr>
</p:sld>
</file>

<file path=ppt/theme/theme1.xml><?xml version="1.0" encoding="utf-8"?>
<a:theme xmlns:a="http://schemas.openxmlformats.org/drawingml/2006/main" name="Normal">
  <a:themeElements>
    <a:clrScheme name="PT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8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663</Words>
  <Application>Microsoft Office PowerPoint</Application>
  <PresentationFormat>Näytössä katseltava diaesitys (4:3)</PresentationFormat>
  <Paragraphs>74</Paragraphs>
  <Slides>33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Normal</vt:lpstr>
      <vt:lpstr>Miten euroalue kehittyy?  </vt:lpstr>
      <vt:lpstr>Euron uhka: elintasoerot</vt:lpstr>
      <vt:lpstr>PowerPoint-esitys</vt:lpstr>
      <vt:lpstr>Euroalueen valtioiden ja Yhdysvaltojen osavaltioiden henkeä kohti laskettu BKT suhteessa keskiarvoon, %.  Lähde: Eurostat ja BEA. </vt:lpstr>
      <vt:lpstr>Bkt /työtunnit vuoden 2011 Yhdysvaltojen dollareissa, logaritminen asteikko.  (Länsi- Eurooppa pl. Norja ja Luxemburg).  Lähde: The Conference Board Total Economy Database, Skenaario PTT.</vt:lpstr>
      <vt:lpstr>Mitä Suomen kannattaisi tavoitella euron sisällä? </vt:lpstr>
      <vt:lpstr>Skenaarioita Euroopan ja euroalueen talouskehityksestä ja siihen vaikuttavista tekijöistä </vt:lpstr>
      <vt:lpstr>Mitkä ovat euron vaihtoehdot? </vt:lpstr>
      <vt:lpstr>Suomen vaihtoehdot</vt:lpstr>
      <vt:lpstr>Uusi rahaliitto</vt:lpstr>
      <vt:lpstr>Vientimaat (2011)</vt:lpstr>
      <vt:lpstr>Suomi ja Ruotsi</vt:lpstr>
      <vt:lpstr>Kiinteä valuutta</vt:lpstr>
      <vt:lpstr>Kelluva valuutta</vt:lpstr>
      <vt:lpstr>Kelluva valuutta</vt:lpstr>
      <vt:lpstr>Kiitos paljon  +  liitemateriaali</vt:lpstr>
      <vt:lpstr>PowerPoint-esitys</vt:lpstr>
      <vt:lpstr>Eurojäsenyyden hyötyjä ja haittoja pienen kansantalouden vahvuuden mukaan</vt:lpstr>
      <vt:lpstr>Maiden ostovoimakorjattu henkeä kohden laskettu bruttokansantuote Saksaan verrattuna.      Lähde: IMF</vt:lpstr>
      <vt:lpstr>Julkisen sektorin jäämä, vaihtotase ja henkeä kohden laskettu bruttokansantuote Saksaan verrattuna sekä vuosittain että kumulatiivisesti. Lähde: Eurostat</vt:lpstr>
      <vt:lpstr>PowerPoint-esitys</vt:lpstr>
      <vt:lpstr>PowerPoint-esitys</vt:lpstr>
      <vt:lpstr>PowerPoint-esitys</vt:lpstr>
      <vt:lpstr>Tarkasteltavien maiden kilpailukyvyn kehitys. Lähde: Eurostat</vt:lpstr>
      <vt:lpstr>Pääomatase vertailumaissa. Lähde: Eurostat</vt:lpstr>
      <vt:lpstr>Euroopan unionin nettojäsenmaksu eri vuosina, prosenttia bruttokansantuotteesta. Lähde: Eurostat</vt:lpstr>
      <vt:lpstr>Verotulojen osuus bruttokansantuotteesta, bruttoveroaste, %. Lähde: OECD</vt:lpstr>
      <vt:lpstr>Vertailumaiden 10-vuoden joukkovelkakirja-lainojen korot vuosina 1993-2011. Lähde: Euroopan keskuspankki</vt:lpstr>
      <vt:lpstr>Eurossa arvioidun nimellisen ja reaalisen bruttokansantuotteen muutos vuosina 2008-2011 Suomessa ja Ruotsissa sekä näiden maiden reaalinen BKT ennuste (PTT).    Lähde: Eurostat</vt:lpstr>
      <vt:lpstr>Euron arvo kruunuina sekä Suomen ja  Ruotsin joukkovelkakirjalainojen  korot vuosina 1999-2012. Lähde: Euroopan keskuspankki</vt:lpstr>
      <vt:lpstr>Islannin BKT, työttömyysaste ja inflaatio vuosina 2008-2011.  Lähde: Eurostat</vt:lpstr>
      <vt:lpstr>Osuus maiden tavara- ja palvelukaupasta 2010, euroalue ja hypoteettinen pohjoisten maiden valuutta-alue.  Lähde: Eurostat, PTT:n laskelma </vt:lpstr>
      <vt:lpstr>Kasvukorrelaatiot vuosina 1996-2011. Lähde: Eurostat</vt:lpstr>
    </vt:vector>
  </TitlesOfParts>
  <Company>Pellervon taloustutkimus PTT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Sanni Lyytinen</dc:creator>
  <cp:lastModifiedBy>Pasi Holm</cp:lastModifiedBy>
  <cp:revision>68</cp:revision>
  <cp:lastPrinted>2013-02-27T11:07:06Z</cp:lastPrinted>
  <dcterms:created xsi:type="dcterms:W3CDTF">2010-12-28T14:23:06Z</dcterms:created>
  <dcterms:modified xsi:type="dcterms:W3CDTF">2013-02-27T12:21:53Z</dcterms:modified>
</cp:coreProperties>
</file>